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81" r:id="rId2"/>
    <p:sldId id="313" r:id="rId3"/>
    <p:sldId id="315" r:id="rId4"/>
    <p:sldId id="257" r:id="rId5"/>
    <p:sldId id="325" r:id="rId6"/>
    <p:sldId id="31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3"/>
    <a:srgbClr val="FFECD1"/>
    <a:srgbClr val="FFFFC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67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672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24B9F-6587-42CA-A1F7-EAA20E001FDE}" type="datetimeFigureOut">
              <a:rPr lang="ru-RU" smtClean="0"/>
              <a:pPr/>
              <a:t>07.03.2020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DAAAA-C54A-4B92-B2E6-3B386F871D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24B9F-6587-42CA-A1F7-EAA20E001FDE}" type="datetimeFigureOut">
              <a:rPr lang="ru-RU" smtClean="0"/>
              <a:pPr/>
              <a:t>07.03.2020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DAAAA-C54A-4B92-B2E6-3B386F871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24B9F-6587-42CA-A1F7-EAA20E001FDE}" type="datetimeFigureOut">
              <a:rPr lang="ru-RU" smtClean="0"/>
              <a:pPr/>
              <a:t>07.03.2020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DAAAA-C54A-4B92-B2E6-3B386F871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24B9F-6587-42CA-A1F7-EAA20E001FDE}" type="datetimeFigureOut">
              <a:rPr lang="ru-RU" smtClean="0"/>
              <a:pPr/>
              <a:t>07.03.2020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DAAAA-C54A-4B92-B2E6-3B386F871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24B9F-6587-42CA-A1F7-EAA20E001FDE}" type="datetimeFigureOut">
              <a:rPr lang="ru-RU" smtClean="0"/>
              <a:pPr/>
              <a:t>07.03.2020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DAAAA-C54A-4B92-B2E6-3B386F871D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24B9F-6587-42CA-A1F7-EAA20E001FDE}" type="datetimeFigureOut">
              <a:rPr lang="ru-RU" smtClean="0"/>
              <a:pPr/>
              <a:t>07.03.2020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DAAAA-C54A-4B92-B2E6-3B386F871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24B9F-6587-42CA-A1F7-EAA20E001FDE}" type="datetimeFigureOut">
              <a:rPr lang="ru-RU" smtClean="0"/>
              <a:pPr/>
              <a:t>07.03.2020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DAAAA-C54A-4B92-B2E6-3B386F871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24B9F-6587-42CA-A1F7-EAA20E001FDE}" type="datetimeFigureOut">
              <a:rPr lang="ru-RU" smtClean="0"/>
              <a:pPr/>
              <a:t>07.03.2020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DAAAA-C54A-4B92-B2E6-3B386F871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24B9F-6587-42CA-A1F7-EAA20E001FDE}" type="datetimeFigureOut">
              <a:rPr lang="ru-RU" smtClean="0"/>
              <a:pPr/>
              <a:t>07.03.2020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DAAAA-C54A-4B92-B2E6-3B386F871D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24B9F-6587-42CA-A1F7-EAA20E001FDE}" type="datetimeFigureOut">
              <a:rPr lang="ru-RU" smtClean="0"/>
              <a:pPr/>
              <a:t>07.03.2020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DAAAA-C54A-4B92-B2E6-3B386F871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124B9F-6587-42CA-A1F7-EAA20E001FDE}" type="datetimeFigureOut">
              <a:rPr lang="ru-RU" smtClean="0"/>
              <a:pPr/>
              <a:t>07.03.2020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7DAAAA-C54A-4B92-B2E6-3B386F871D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9124B9F-6587-42CA-A1F7-EAA20E001FDE}" type="datetimeFigureOut">
              <a:rPr lang="ru-RU" smtClean="0"/>
              <a:pPr/>
              <a:t>07.03.2020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47DAAAA-C54A-4B92-B2E6-3B386F871D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3040" y="1"/>
            <a:ext cx="10322560" cy="101287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МАДОУ «Детский сад №93 общеразвивающего вида с татарским языком воспитания и обучения» Ново-Савиновского района г.Казани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Скорочтение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4062" y="5506492"/>
            <a:ext cx="113479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chemeClr val="tx2"/>
                </a:solidFill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Руководитель  кружка:       </a:t>
            </a:r>
            <a:r>
              <a:rPr lang="ru-RU" altLang="ru-RU" sz="2400" b="1" dirty="0" err="1" smtClean="0">
                <a:solidFill>
                  <a:schemeClr val="tx2"/>
                </a:solidFill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Ахунзянова</a:t>
            </a:r>
            <a:r>
              <a:rPr lang="ru-RU" altLang="ru-RU" sz="2400" b="1" dirty="0" smtClean="0">
                <a:solidFill>
                  <a:schemeClr val="tx2"/>
                </a:solidFill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  Альбина </a:t>
            </a:r>
            <a:r>
              <a:rPr lang="ru-RU" altLang="ru-RU" sz="2400" b="1" dirty="0" err="1" smtClean="0">
                <a:solidFill>
                  <a:schemeClr val="tx2"/>
                </a:solidFill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Вазиховна</a:t>
            </a:r>
            <a:r>
              <a:rPr lang="ru-RU" altLang="ru-RU" sz="2400" b="1" dirty="0" smtClean="0">
                <a:solidFill>
                  <a:schemeClr val="tx2"/>
                </a:solidFill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/>
            </a:r>
            <a:br>
              <a:rPr lang="ru-RU" altLang="ru-RU" sz="2400" b="1" dirty="0" smtClean="0">
                <a:solidFill>
                  <a:schemeClr val="tx2"/>
                </a:solidFill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</a:br>
            <a:r>
              <a:rPr lang="ru-RU" altLang="ru-RU" sz="2400" b="1" dirty="0" smtClean="0">
                <a:solidFill>
                  <a:schemeClr val="tx2"/>
                </a:solidFill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Контакты:                                    </a:t>
            </a:r>
            <a:r>
              <a:rPr lang="en-US" altLang="ru-RU" sz="2400" b="1" dirty="0" smtClean="0">
                <a:solidFill>
                  <a:schemeClr val="tx2"/>
                </a:solidFill>
                <a:latin typeface="Times New Roman" pitchFamily="18" charset="0"/>
                <a:ea typeface="Batang" panose="02030600000101010101" pitchFamily="18" charset="-127"/>
                <a:cs typeface="Times New Roman" pitchFamily="18" charset="0"/>
              </a:rPr>
              <a:t>albinochka.06@mail.ru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07292" y="414338"/>
            <a:ext cx="9777413" cy="1133475"/>
          </a:xfrm>
          <a:solidFill>
            <a:srgbClr val="FFECD1"/>
          </a:solidFill>
        </p:spPr>
        <p:txBody>
          <a:bodyPr>
            <a:normAutofit/>
          </a:bodyPr>
          <a:lstStyle/>
          <a:p>
            <a:pPr algn="ctr"/>
            <a:r>
              <a:rPr lang="ru-RU" altLang="ru-RU" sz="4800" b="1" dirty="0" smtClean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Актуальность</a:t>
            </a:r>
            <a:endParaRPr lang="ru-RU" sz="4800" dirty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200" dirty="0"/>
              <a:t>В эпоху бурного развития информационного общества появилась необходимость в развитии дополнительных интеллектуальных навыков, помогающих человеку быстро ориентироваться в потоке информации, воспринимать, усваивать и преобразовывать ее. </a:t>
            </a:r>
          </a:p>
          <a:p>
            <a:r>
              <a:rPr lang="ru-RU" sz="3200" dirty="0"/>
              <a:t>Основным интеллектуальным инструментом, позволяющим воспринимать </a:t>
            </a:r>
            <a:r>
              <a:rPr lang="ru-RU" sz="3400" dirty="0"/>
              <a:t>информацию</a:t>
            </a:r>
            <a:r>
              <a:rPr lang="ru-RU" sz="3200" dirty="0"/>
              <a:t> является чтение</a:t>
            </a:r>
            <a:r>
              <a:rPr lang="ru-RU" sz="3200" dirty="0" smtClean="0"/>
              <a:t>.</a:t>
            </a:r>
          </a:p>
          <a:p>
            <a:r>
              <a:rPr lang="ru-RU" sz="3200" b="1" dirty="0"/>
              <a:t>Навыки чтения – основа для успешной учебы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52635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09599" y="557213"/>
            <a:ext cx="5819775" cy="5619750"/>
          </a:xfrm>
        </p:spPr>
        <p:txBody>
          <a:bodyPr>
            <a:noAutofit/>
          </a:bodyPr>
          <a:lstStyle/>
          <a:p>
            <a:r>
              <a:rPr lang="ru-RU" dirty="0"/>
              <a:t>Для начала нужно определить для себя, что такое </a:t>
            </a:r>
            <a:r>
              <a:rPr lang="ru-RU" b="1" dirty="0"/>
              <a:t>скорочтение</a:t>
            </a:r>
            <a:r>
              <a:rPr lang="ru-RU" dirty="0"/>
              <a:t>. Несмотря на то, что в основе этого слова лежит «скорость», она не единственная имеет значение в этом виде получения информации. Самое важное, чтобы </a:t>
            </a:r>
            <a:r>
              <a:rPr lang="ru-RU" b="1" dirty="0"/>
              <a:t>быстро прочитанный текст был усвоен, понят и его можно было пересказать</a:t>
            </a:r>
            <a:r>
              <a:rPr lang="ru-RU" dirty="0"/>
              <a:t>. В таком случае можно говорить о продуктивном </a:t>
            </a:r>
            <a:r>
              <a:rPr lang="ru-RU" dirty="0" err="1"/>
              <a:t>скорочтении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815138" y="557213"/>
            <a:ext cx="5029200" cy="6001242"/>
          </a:xfrm>
          <a:solidFill>
            <a:srgbClr val="FFECD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Комплексный подход включает области:</a:t>
            </a:r>
            <a:endParaRPr lang="ru-RU" sz="3200" b="1" dirty="0">
              <a:solidFill>
                <a:srgbClr val="C00000"/>
              </a:solidFill>
            </a:endParaRPr>
          </a:p>
          <a:p>
            <a:pPr lvl="0"/>
            <a:r>
              <a:rPr lang="ru-RU" sz="3200" dirty="0"/>
              <a:t>Внимание</a:t>
            </a:r>
          </a:p>
          <a:p>
            <a:pPr lvl="0"/>
            <a:r>
              <a:rPr lang="ru-RU" sz="3200" dirty="0"/>
              <a:t>Логика</a:t>
            </a:r>
          </a:p>
          <a:p>
            <a:pPr lvl="0"/>
            <a:r>
              <a:rPr lang="ru-RU" sz="3200" dirty="0"/>
              <a:t>Память</a:t>
            </a:r>
          </a:p>
          <a:p>
            <a:pPr lvl="0"/>
            <a:r>
              <a:rPr lang="ru-RU" sz="3200" dirty="0"/>
              <a:t>Артикуляция</a:t>
            </a:r>
          </a:p>
          <a:p>
            <a:pPr lvl="0"/>
            <a:r>
              <a:rPr lang="ru-RU" sz="3200" dirty="0"/>
              <a:t>Межполушарное взаимодействие</a:t>
            </a:r>
          </a:p>
          <a:p>
            <a:pPr lvl="0"/>
            <a:r>
              <a:rPr lang="ru-RU" sz="3200" dirty="0"/>
              <a:t>Чтение</a:t>
            </a:r>
          </a:p>
          <a:p>
            <a:pPr lvl="0"/>
            <a:r>
              <a:rPr lang="ru-RU" sz="3200" dirty="0"/>
              <a:t>Расширение угла зрения</a:t>
            </a:r>
          </a:p>
          <a:p>
            <a:r>
              <a:rPr lang="ru-RU" sz="3200" dirty="0"/>
              <a:t>Моторика</a:t>
            </a:r>
          </a:p>
        </p:txBody>
      </p:sp>
    </p:spTree>
    <p:extLst>
      <p:ext uri="{BB962C8B-B14F-4D97-AF65-F5344CB8AC3E}">
        <p14:creationId xmlns:p14="http://schemas.microsoft.com/office/powerpoint/2010/main" xmlns="" val="102847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7647"/>
          </a:xfrm>
          <a:solidFill>
            <a:srgbClr val="FFECD1"/>
          </a:solidFill>
        </p:spPr>
        <p:txBody>
          <a:bodyPr>
            <a:noAutofit/>
          </a:bodyPr>
          <a:lstStyle/>
          <a:p>
            <a:pPr marL="273050" indent="-1588" algn="ctr"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  <a:cs typeface="Segoe UI Semibold" panose="020B0702040204020203" pitchFamily="34" charset="0"/>
              </a:rPr>
              <a:t>Программа кружка</a:t>
            </a:r>
            <a:endParaRPr lang="ru-RU" sz="4000" b="1" dirty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6029"/>
            <a:ext cx="10515600" cy="4988110"/>
          </a:xfrm>
        </p:spPr>
        <p:txBody>
          <a:bodyPr>
            <a:normAutofit fontScale="55000" lnSpcReduction="20000"/>
          </a:bodyPr>
          <a:lstStyle/>
          <a:p>
            <a:pPr marL="274320" indent="-274320">
              <a:buClr>
                <a:schemeClr val="accent3"/>
              </a:buClr>
              <a:buNone/>
              <a:defRPr/>
            </a:pPr>
            <a:endParaRPr lang="ru-RU" b="1" dirty="0" smtClean="0">
              <a:ea typeface="Batang" panose="02030600000101010101" pitchFamily="18" charset="-127"/>
              <a:cs typeface="Segoe UI Semibold" panose="020B0702040204020203" pitchFamily="34" charset="0"/>
            </a:endParaRP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ru-RU" b="1" dirty="0" smtClean="0">
                <a:ea typeface="Batang" panose="02030600000101010101" pitchFamily="18" charset="-127"/>
                <a:cs typeface="Segoe UI Semibold" panose="020B0702040204020203" pitchFamily="34" charset="0"/>
              </a:rPr>
              <a:t>Цели  программы:</a:t>
            </a:r>
            <a:endParaRPr lang="ru-RU" b="1" dirty="0">
              <a:ea typeface="Batang" panose="02030600000101010101" pitchFamily="18" charset="-127"/>
              <a:cs typeface="Segoe UI Semibold" panose="020B0702040204020203" pitchFamily="34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ea typeface="Batang" panose="02030600000101010101" pitchFamily="18" charset="-127"/>
                <a:cs typeface="Times New Roman" panose="02020603050405020304" pitchFamily="18" charset="0"/>
              </a:rPr>
              <a:t>Увеличение скорости мыслительных процессов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Укрепление веры ребёнка в себя и в свои возможности</a:t>
            </a:r>
            <a:endParaRPr lang="ru-RU" dirty="0"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Повышение мотивации </a:t>
            </a:r>
            <a:r>
              <a:rPr lang="ru-RU" dirty="0">
                <a:ea typeface="Batang" panose="02030600000101010101" pitchFamily="18" charset="-127"/>
                <a:cs typeface="Times New Roman" panose="02020603050405020304" pitchFamily="18" charset="0"/>
              </a:rPr>
              <a:t>к </a:t>
            </a:r>
            <a:r>
              <a:rPr lang="ru-RU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обучению</a:t>
            </a:r>
            <a:endParaRPr lang="en-US" dirty="0" smtClean="0"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Формирование первоначальных навыков чтения у детей старшего дошкольного возраста</a:t>
            </a:r>
            <a:endParaRPr lang="ru-RU" dirty="0"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ru-RU" b="1" dirty="0">
                <a:ea typeface="Batang" panose="02030600000101010101" pitchFamily="18" charset="-127"/>
                <a:cs typeface="Times New Roman" panose="02020603050405020304" pitchFamily="18" charset="0"/>
              </a:rPr>
              <a:t>Задачи программы:</a:t>
            </a:r>
          </a:p>
          <a:p>
            <a:pPr lvl="0"/>
            <a:r>
              <a:rPr lang="ru-RU" dirty="0"/>
              <a:t>Улучшение концентрации внимания</a:t>
            </a:r>
          </a:p>
          <a:p>
            <a:pPr lvl="0"/>
            <a:r>
              <a:rPr lang="ru-RU" dirty="0"/>
              <a:t>Развитие памяти при помощи различных техник запоминания</a:t>
            </a:r>
          </a:p>
          <a:p>
            <a:pPr lvl="0"/>
            <a:r>
              <a:rPr lang="ru-RU" dirty="0" smtClean="0"/>
              <a:t>Активизировать  навыки фонематического восприятия в процессе ознакомления со звуковым составом слова </a:t>
            </a:r>
            <a:endParaRPr lang="ru-RU" dirty="0"/>
          </a:p>
          <a:p>
            <a:pPr lvl="0"/>
            <a:r>
              <a:rPr lang="ru-RU" dirty="0" smtClean="0"/>
              <a:t>Обучать детей сознательному, правильному, плавному слоговому чтению  с постепенным переходом к чтению целыми словами; далее развивать навыки чтения целыми словами и небольшими предложениями.</a:t>
            </a:r>
            <a:endParaRPr lang="ru-RU" dirty="0"/>
          </a:p>
          <a:p>
            <a:r>
              <a:rPr lang="ru-RU" dirty="0" smtClean="0"/>
              <a:t>Учить читать без утомления и перенапряжения,  прививать любовь и интерес к </a:t>
            </a:r>
            <a:r>
              <a:rPr lang="ru-RU" dirty="0" err="1" smtClean="0"/>
              <a:t>чтению,поощрать</a:t>
            </a:r>
            <a:r>
              <a:rPr lang="ru-RU" dirty="0" smtClean="0"/>
              <a:t> ответы  детей.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1311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608" y="1328738"/>
            <a:ext cx="11436440" cy="5252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В диагностику входят упражнения для проверки следующих позиций:</a:t>
            </a:r>
          </a:p>
          <a:p>
            <a:pPr marL="514350" indent="-514350">
              <a:buAutoNum type="arabicPeriod"/>
            </a:pPr>
            <a:r>
              <a:rPr lang="ru-RU" sz="4000" dirty="0" smtClean="0"/>
              <a:t>Внимание </a:t>
            </a:r>
            <a:endParaRPr lang="ru-RU" sz="4000" dirty="0"/>
          </a:p>
          <a:p>
            <a:pPr marL="514350" indent="-514350">
              <a:buAutoNum type="arabicPeriod"/>
            </a:pPr>
            <a:r>
              <a:rPr lang="ru-RU" sz="4000" dirty="0"/>
              <a:t>Зрительная память</a:t>
            </a:r>
          </a:p>
          <a:p>
            <a:pPr marL="514350" indent="-514350">
              <a:buAutoNum type="arabicPeriod"/>
            </a:pPr>
            <a:r>
              <a:rPr lang="ru-RU" sz="4000" dirty="0"/>
              <a:t>Наглядно-образная память</a:t>
            </a:r>
          </a:p>
          <a:p>
            <a:pPr marL="514350" indent="-514350">
              <a:buAutoNum type="arabicPeriod"/>
            </a:pPr>
            <a:r>
              <a:rPr lang="ru-RU" sz="4000" dirty="0"/>
              <a:t>Логика</a:t>
            </a:r>
          </a:p>
          <a:p>
            <a:pPr marL="514350" indent="-514350">
              <a:buAutoNum type="arabicPeriod"/>
            </a:pPr>
            <a:r>
              <a:rPr lang="ru-RU" sz="4000" dirty="0"/>
              <a:t>Моторика</a:t>
            </a:r>
          </a:p>
          <a:p>
            <a:pPr marL="514350" indent="-514350">
              <a:buAutoNum type="arabicPeriod"/>
            </a:pPr>
            <a:r>
              <a:rPr lang="ru-RU" sz="4000" dirty="0"/>
              <a:t>Фонематический слух</a:t>
            </a:r>
          </a:p>
          <a:p>
            <a:pPr marL="514350" indent="-514350">
              <a:buAutoNum type="arabicPeriod"/>
            </a:pPr>
            <a:endParaRPr lang="ru-RU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5819" y="150495"/>
            <a:ext cx="10515600" cy="978218"/>
          </a:xfrm>
          <a:prstGeom prst="rect">
            <a:avLst/>
          </a:prstGeom>
          <a:solidFill>
            <a:srgbClr val="FFECD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Входная диагностика</a:t>
            </a:r>
            <a:endParaRPr lang="ru-RU" dirty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757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28725"/>
            <a:ext cx="10515600" cy="4948238"/>
          </a:xfrm>
        </p:spPr>
        <p:txBody>
          <a:bodyPr>
            <a:normAutofit fontScale="92500" lnSpcReduction="10000"/>
          </a:bodyPr>
          <a:lstStyle/>
          <a:p>
            <a:pPr marL="742950" lvl="0" indent="-742950">
              <a:buFont typeface="+mj-lt"/>
              <a:buAutoNum type="arabicPeriod"/>
            </a:pPr>
            <a:r>
              <a:rPr lang="ru-RU" sz="3600" dirty="0" smtClean="0"/>
              <a:t>Настройка</a:t>
            </a:r>
            <a:r>
              <a:rPr lang="ru-RU" sz="3600" dirty="0"/>
              <a:t>. Дыхательная и артикуляционная гимнастика</a:t>
            </a:r>
          </a:p>
          <a:p>
            <a:pPr marL="742950" lvl="0" indent="-742950">
              <a:buFont typeface="+mj-lt"/>
              <a:buAutoNum type="arabicPeriod"/>
            </a:pPr>
            <a:r>
              <a:rPr lang="ru-RU" sz="3600" dirty="0"/>
              <a:t>Чтение слогов</a:t>
            </a:r>
          </a:p>
          <a:p>
            <a:pPr marL="742950" lvl="0" indent="-742950">
              <a:buFont typeface="+mj-lt"/>
              <a:buAutoNum type="arabicPeriod"/>
            </a:pPr>
            <a:r>
              <a:rPr lang="ru-RU" sz="3600" dirty="0"/>
              <a:t>Упражнения на внимание/память</a:t>
            </a:r>
          </a:p>
          <a:p>
            <a:pPr marL="742950" lvl="0" indent="-742950">
              <a:buFont typeface="+mj-lt"/>
              <a:buAutoNum type="arabicPeriod"/>
            </a:pPr>
            <a:r>
              <a:rPr lang="ru-RU" sz="3600" dirty="0"/>
              <a:t>Упражнения на межполушарное взаимодействие/составить рассказ по картинке</a:t>
            </a:r>
          </a:p>
          <a:p>
            <a:pPr marL="742950" lvl="0" indent="-742950">
              <a:buFont typeface="+mj-lt"/>
              <a:buAutoNum type="arabicPeriod"/>
            </a:pPr>
            <a:r>
              <a:rPr lang="ru-RU" sz="3600" dirty="0"/>
              <a:t>Упражнения на </a:t>
            </a:r>
            <a:r>
              <a:rPr lang="ru-RU" sz="3600" dirty="0" smtClean="0"/>
              <a:t>логику</a:t>
            </a:r>
          </a:p>
          <a:p>
            <a:pPr marL="742950" lvl="0" indent="-742950">
              <a:buFont typeface="+mj-lt"/>
              <a:buAutoNum type="arabicPeriod"/>
            </a:pPr>
            <a:endParaRPr lang="ru-RU" sz="3600" dirty="0"/>
          </a:p>
          <a:p>
            <a:pPr marL="0" indent="0">
              <a:buNone/>
            </a:pPr>
            <a:r>
              <a:rPr lang="ru-RU" sz="3000" i="1" dirty="0"/>
              <a:t>Каждые 10 занятий – чтение слоговой таблицы вдоль и поперёк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3906" y="142874"/>
            <a:ext cx="10515600" cy="814389"/>
          </a:xfrm>
          <a:prstGeom prst="rect">
            <a:avLst/>
          </a:prstGeom>
          <a:solidFill>
            <a:srgbClr val="FFECD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b="1" dirty="0" smtClean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Структура кружка</a:t>
            </a:r>
            <a:endParaRPr lang="ru-RU" dirty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216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2720</TotalTime>
  <Words>302</Words>
  <Application>Microsoft Office PowerPoint</Application>
  <PresentationFormat>Произвольный</PresentationFormat>
  <Paragraphs>48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Солнцестояние</vt:lpstr>
      <vt:lpstr>МАДОУ «Детский сад №93 общеразвивающего вида с татарским языком воспитания и обучения» Ново-Савиновского района г.Казани</vt:lpstr>
      <vt:lpstr>Актуальность</vt:lpstr>
      <vt:lpstr>Слайд 3</vt:lpstr>
      <vt:lpstr>Программа кружка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Роман</cp:lastModifiedBy>
  <cp:revision>97</cp:revision>
  <dcterms:created xsi:type="dcterms:W3CDTF">2018-10-01T18:29:40Z</dcterms:created>
  <dcterms:modified xsi:type="dcterms:W3CDTF">2020-03-07T09:34:59Z</dcterms:modified>
</cp:coreProperties>
</file>